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9"/>
  </p:handoutMasterIdLst>
  <p:sldIdLst>
    <p:sldId id="336" r:id="rId3"/>
    <p:sldId id="289" r:id="rId4"/>
    <p:sldId id="325" r:id="rId6"/>
    <p:sldId id="307" r:id="rId7"/>
    <p:sldId id="308" r:id="rId8"/>
    <p:sldId id="309" r:id="rId9"/>
    <p:sldId id="352" r:id="rId10"/>
    <p:sldId id="304" r:id="rId11"/>
    <p:sldId id="313" r:id="rId12"/>
    <p:sldId id="329" r:id="rId13"/>
    <p:sldId id="311" r:id="rId14"/>
    <p:sldId id="328" r:id="rId15"/>
    <p:sldId id="330" r:id="rId16"/>
    <p:sldId id="350" r:id="rId17"/>
    <p:sldId id="335" r:id="rId18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93D81CF-94F2-401A-BA57-92F5A7B2D0C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348" autoAdjust="0"/>
  </p:normalViewPr>
  <p:slideViewPr>
    <p:cSldViewPr>
      <p:cViewPr varScale="1">
        <p:scale>
          <a:sx n="86" d="100"/>
          <a:sy n="86" d="100"/>
        </p:scale>
        <p:origin x="562" y="67"/>
      </p:cViewPr>
      <p:guideLst>
        <p:guide pos="3840"/>
        <p:guide pos="6821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D17E3E6-BA86-45FB-8CAF-647F2303B6F7}" type="datetime1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BAE14B8-3CC9-472D-9BC5-A84D80684DE2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rtl="0"/>
            <a:r>
              <a:rPr lang="zh-CN" altLang="en-US" dirty="0"/>
              <a:t>第二级</a:t>
            </a:r>
            <a:endParaRPr lang="zh-CN" altLang="en-US" dirty="0"/>
          </a:p>
          <a:p>
            <a:pPr lvl="2" rtl="0"/>
            <a:r>
              <a:rPr lang="zh-CN" altLang="en-US" dirty="0"/>
              <a:t>第三级</a:t>
            </a:r>
            <a:endParaRPr lang="zh-CN" altLang="en-US" dirty="0"/>
          </a:p>
          <a:p>
            <a:pPr lvl="3" rtl="0"/>
            <a:r>
              <a:rPr lang="zh-CN" altLang="en-US" dirty="0"/>
              <a:t>第四级</a:t>
            </a:r>
            <a:endParaRPr lang="zh-CN" altLang="en-US" dirty="0"/>
          </a:p>
          <a:p>
            <a:pPr lvl="4" rtl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CD17E3E6-BA86-45FB-8CAF-647F2303B6F7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7BAE14B8-3CC9-472D-9BC5-A84D80684DE2}" type="slidenum">
              <a:rPr lang="en-US" altLang="zh-CN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可能需要多张幻灯片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可能需要多张幻灯片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可能需要多张幻灯片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可能需要多张幻灯片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可能需要多张幻灯片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可能需要多张幻灯片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可能需要多张幻灯片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可能需要多张幻灯片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可能需要多张幻灯片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可能需要多张幻灯片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可能需要多张幻灯片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可能需要多张幻灯片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可能需要多张幻灯片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 8" descr="青山日出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带标题的替换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algn="l" rtl="0"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A8D9AD5-F248-4919-864A-CFD76CC027D6}" type="slidenum">
              <a:rPr lang="en-US" altLang="zh-CN" noProof="0" smtClean="0"/>
            </a:fld>
            <a:endParaRPr lang="zh-CN" altLang="en-US" noProof="0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8724900" y="6601968"/>
            <a:ext cx="1110996" cy="23774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6B37E4-A30D-479B-A229-97F8FD00BCBA}" type="datetime1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A8D9AD5-F248-4919-864A-CFD76CC027D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8724900" y="6601968"/>
            <a:ext cx="1110996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FC6B37E4-A30D-479B-A229-97F8FD00BCBA}" type="datetime1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724900" y="6601968"/>
            <a:ext cx="1110996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FC6B37E4-A30D-479B-A229-97F8FD00BCBA}" type="datetime1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724900" y="6601968"/>
            <a:ext cx="1110996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FC6B37E4-A30D-479B-A229-97F8FD00BCBA}" type="datetime1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/>
            </a:fld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724900" y="6601968"/>
            <a:ext cx="1110996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FC6B37E4-A30D-479B-A229-97F8FD00BCBA}" type="datetime1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A8D9AD5-F248-4919-864A-CFD76CC027D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8724900" y="6601968"/>
            <a:ext cx="1110996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FC6B37E4-A30D-479B-A229-97F8FD00BCBA}" type="datetime1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替换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724900" y="6601968"/>
            <a:ext cx="1110996" cy="23774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6B37E4-A30D-479B-A229-97F8FD00BCBA}" type="datetime1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en-US" altLang="zh-CN" smtClean="0"/>
            </a:fld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724900" y="6601968"/>
            <a:ext cx="1110996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FC6B37E4-A30D-479B-A229-97F8FD00BCBA}" type="datetime1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724900" y="6601968"/>
            <a:ext cx="1110996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FC6B37E4-A30D-479B-A229-97F8FD00BCBA}" type="datetime1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724900" y="6601968"/>
            <a:ext cx="1110996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FC6B37E4-A30D-479B-A229-97F8FD00BCBA}" type="datetime1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724900" y="6601968"/>
            <a:ext cx="1110996" cy="23774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6B37E4-A30D-479B-A229-97F8FD00BCBA}" type="datetime1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724900" y="6601968"/>
            <a:ext cx="1110996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FC6B37E4-A30D-479B-A229-97F8FD00BCBA}" type="datetime1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rtl="0"/>
            <a:r>
              <a:rPr lang="zh-CN" altLang="en-US" dirty="0"/>
              <a:t>第二级</a:t>
            </a:r>
            <a:endParaRPr lang="zh-CN" altLang="en-US" dirty="0"/>
          </a:p>
          <a:p>
            <a:pPr lvl="2" rtl="0"/>
            <a:r>
              <a:rPr lang="zh-CN" altLang="en-US" dirty="0"/>
              <a:t>第三级</a:t>
            </a:r>
            <a:endParaRPr lang="zh-CN" altLang="en-US" dirty="0"/>
          </a:p>
          <a:p>
            <a:pPr lvl="3" rtl="0"/>
            <a:r>
              <a:rPr lang="zh-CN" altLang="en-US" dirty="0"/>
              <a:t>第四级</a:t>
            </a:r>
            <a:endParaRPr lang="zh-CN" altLang="en-US" dirty="0"/>
          </a:p>
          <a:p>
            <a:pPr lvl="4" rtl="0"/>
            <a:r>
              <a:rPr lang="zh-CN" altLang="en-US" dirty="0"/>
              <a:t>第五级</a:t>
            </a:r>
            <a:endParaRPr lang="zh-CN" altLang="en-US" dirty="0"/>
          </a:p>
          <a:p>
            <a:pPr lvl="5" rtl="0"/>
            <a:r>
              <a:rPr lang="zh-CN" altLang="en-US" dirty="0"/>
              <a:t>第六级</a:t>
            </a:r>
            <a:endParaRPr lang="zh-CN" altLang="en-US" dirty="0"/>
          </a:p>
          <a:p>
            <a:pPr lvl="6" rtl="0"/>
            <a:r>
              <a:rPr lang="zh-CN" altLang="en-US" dirty="0"/>
              <a:t>第七级</a:t>
            </a:r>
            <a:endParaRPr lang="zh-CN" altLang="en-US" dirty="0"/>
          </a:p>
          <a:p>
            <a:pPr lvl="7" rtl="0"/>
            <a:r>
              <a:rPr lang="zh-CN" altLang="en-US" dirty="0"/>
              <a:t>第八级</a:t>
            </a:r>
            <a:endParaRPr lang="zh-CN" altLang="en-US" dirty="0"/>
          </a:p>
          <a:p>
            <a:pPr lvl="8" rtl="0"/>
            <a:r>
              <a:rPr lang="zh-CN" altLang="en-US" dirty="0"/>
              <a:t>第九级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A8D9AD5-F248-4919-864A-CFD76CC027D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724900" y="6601968"/>
            <a:ext cx="1110996" cy="237744"/>
          </a:xfrm>
          <a:prstGeom prst="rect">
            <a:avLst/>
          </a:prstGeom>
        </p:spPr>
        <p:txBody>
          <a:bodyPr rtlCol="0"/>
          <a:lstStyle>
            <a:lvl1pPr algn="r"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C6B37E4-A30D-479B-A229-97F8FD00BCBA}" type="datetime1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400" kern="1200">
          <a:solidFill>
            <a:schemeClr val="tx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1495" y="1915795"/>
            <a:ext cx="6219190" cy="34105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3220" y="1916430"/>
            <a:ext cx="2717165" cy="34099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59785" y="3114040"/>
            <a:ext cx="5901690" cy="10147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>
                <a:tab pos="228600" algn="l"/>
              </a:tabLst>
              <a:defRPr/>
            </a:pPr>
            <a:r>
              <a:rPr lang="zh-CN" altLang="en-US" sz="4000" b="1" kern="1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贝迪双长边红外黑板介绍</a:t>
            </a:r>
            <a:endParaRPr lang="zh-CN" altLang="en-US" sz="4000" b="1" kern="10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78200" name="图片 1" descr="9987cb5bb34f108c52dc4c78e5e3b5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8070" y="295910"/>
            <a:ext cx="2156460" cy="599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9290685" y="1916430"/>
            <a:ext cx="2717165" cy="34099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" y="404495"/>
            <a:ext cx="1757680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932626" y="68768"/>
            <a:ext cx="2621280" cy="8299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55640" y="95408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249805" y="1315720"/>
            <a:ext cx="4553585" cy="2953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>
                <a:tab pos="228600" algn="l"/>
              </a:tabLst>
              <a:defRPr/>
            </a:pPr>
            <a:r>
              <a:rPr lang="en-US" altLang="zh-CN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、无需拆卸如何螺丝，松开挂扣即可移动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副板，将左副板向外移动</a:t>
            </a:r>
            <a:r>
              <a:rPr lang="en-US" altLang="zh-CN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400mm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左右，可以直接拔插</a:t>
            </a:r>
            <a:r>
              <a:rPr lang="en-US" altLang="zh-CN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OPS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电脑，或拔插</a:t>
            </a:r>
            <a:r>
              <a:rPr lang="en-US" altLang="zh-CN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endParaRPr lang="en-US" altLang="zh-CN" sz="25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>
                <a:tab pos="228600" algn="l"/>
              </a:tabLst>
              <a:defRPr/>
            </a:pPr>
            <a:endParaRPr lang="zh-CN" altLang="en-US" sz="24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7031990" y="1124585"/>
          <a:ext cx="3412490" cy="549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3409950" imgH="5486400" progId="Paint.Picture">
                  <p:embed/>
                </p:oleObj>
              </mc:Choice>
              <mc:Fallback>
                <p:oleObj name="" r:id="rId1" imgW="3409950" imgH="54864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31990" y="1124585"/>
                        <a:ext cx="3412490" cy="5490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燕尾形箭头 4"/>
          <p:cNvSpPr/>
          <p:nvPr/>
        </p:nvSpPr>
        <p:spPr>
          <a:xfrm>
            <a:off x="9117330" y="3789045"/>
            <a:ext cx="650875" cy="431800"/>
          </a:xfrm>
          <a:prstGeom prst="notched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 descr="7b0a20202020227461726765744d6f64756c65223a20226b6f6e6c696e65666f6e7473220a7d0a"/>
          <p:cNvSpPr/>
          <p:nvPr/>
        </p:nvSpPr>
        <p:spPr>
          <a:xfrm>
            <a:off x="7553960" y="3573145"/>
            <a:ext cx="1810385" cy="9144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汉仪青云简" panose="00020600040101010101" charset="-122"/>
                <a:ea typeface="汉仪青云简" panose="00020600040101010101" charset="-122"/>
                <a:cs typeface="汉仪青云简" panose="00020600040101010101" charset="-122"/>
                <a:sym typeface="汉仪青云简" panose="00020600040101010101" charset="-122"/>
              </a:rPr>
              <a:t>OPS</a:t>
            </a:r>
            <a:r>
              <a:rPr lang="zh-CN" altLang="en-US" sz="2800">
                <a:solidFill>
                  <a:schemeClr val="bg1"/>
                </a:solidFill>
                <a:latin typeface="汉仪青云简" panose="00020600040101010101" charset="-122"/>
                <a:ea typeface="汉仪青云简" panose="00020600040101010101" charset="-122"/>
                <a:cs typeface="汉仪青云简" panose="00020600040101010101" charset="-122"/>
                <a:sym typeface="汉仪青云简" panose="00020600040101010101" charset="-122"/>
              </a:rPr>
              <a:t>电脑</a:t>
            </a:r>
            <a:endParaRPr lang="zh-CN" altLang="en-US" sz="2800">
              <a:solidFill>
                <a:schemeClr val="bg1"/>
              </a:solidFill>
              <a:latin typeface="汉仪青云简" panose="00020600040101010101" charset="-122"/>
              <a:ea typeface="汉仪青云简" panose="00020600040101010101" charset="-122"/>
              <a:cs typeface="汉仪青云简" panose="00020600040101010101" charset="-122"/>
              <a:sym typeface="汉仪青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932626" y="68768"/>
            <a:ext cx="2621280" cy="8299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55640" y="95408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29840" y="1268730"/>
            <a:ext cx="7592060" cy="17760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altLang="zh-CN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前置：</a:t>
            </a:r>
            <a:r>
              <a:rPr lang="en-US" altLang="zh-CN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TV/PC-USB*1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USB3.0*1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TOUCH*1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HDMI*1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个前置物理按键，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满足控标参数要求</a:t>
            </a:r>
            <a:endParaRPr lang="en-US" altLang="zh-CN" sz="24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altLang="zh-CN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、前置搭配遥控接收板，指示灯提示</a:t>
            </a:r>
            <a:endParaRPr lang="zh-CN" altLang="en-US" sz="24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0" descr="1627281101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5278" y="3213100"/>
            <a:ext cx="6644005" cy="1216660"/>
          </a:xfrm>
          <a:prstGeom prst="rect">
            <a:avLst/>
          </a:prstGeom>
        </p:spPr>
      </p:pic>
      <p:pic>
        <p:nvPicPr>
          <p:cNvPr id="4" name="图片 21" descr="1627281136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345" y="4652645"/>
            <a:ext cx="6711950" cy="1499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932626" y="68768"/>
            <a:ext cx="2621280" cy="8299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55640" y="95408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31200" y="1484313"/>
            <a:ext cx="4277470" cy="35534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altLang="zh-CN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、两侧黑板</a:t>
            </a:r>
            <a:r>
              <a:rPr lang="en-US" altLang="zh-CN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可以支持粉笔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书写，机器搭配收纳盒，左右黑板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区域支持磁性材料吸附，方便黑板擦、粉笔收纳，有效保持物品整洁方便老师、学生取用。</a:t>
            </a:r>
            <a:endParaRPr lang="zh-CN" altLang="en-US" sz="25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3655" y="1412875"/>
            <a:ext cx="4417060" cy="4555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932626" y="68768"/>
            <a:ext cx="2011680" cy="8299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55640" y="95408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3" name="对象 2"/>
          <p:cNvGraphicFramePr/>
          <p:nvPr/>
        </p:nvGraphicFramePr>
        <p:xfrm>
          <a:off x="52070" y="1713230"/>
          <a:ext cx="12087225" cy="3431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11515090" imgH="3429000" progId="Paint.Picture">
                  <p:embed/>
                </p:oleObj>
              </mc:Choice>
              <mc:Fallback>
                <p:oleObj name="" r:id="rId1" imgW="11515090" imgH="34290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070" y="1713230"/>
                        <a:ext cx="12087225" cy="3431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932626" y="68768"/>
            <a:ext cx="2011680" cy="8299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55640" y="95408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2" name="对象 1"/>
          <p:cNvGraphicFramePr/>
          <p:nvPr/>
        </p:nvGraphicFramePr>
        <p:xfrm>
          <a:off x="376555" y="1789430"/>
          <a:ext cx="11438890" cy="3279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11430000" imgH="3276600" progId="Paint.Picture">
                  <p:embed/>
                </p:oleObj>
              </mc:Choice>
              <mc:Fallback>
                <p:oleObj name="" r:id="rId1" imgW="11430000" imgH="32766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6555" y="1789430"/>
                        <a:ext cx="11438890" cy="3279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943421" y="188"/>
            <a:ext cx="2621280" cy="8299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展示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920" y="804545"/>
            <a:ext cx="11439525" cy="524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160080" y="188419"/>
            <a:ext cx="2621280" cy="82994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产品描述</a:t>
            </a:r>
            <a:endParaRPr lang="zh-CN" altLang="en-US" sz="4800" b="1" kern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83094" y="1124318"/>
            <a:ext cx="680085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279650" y="1340485"/>
            <a:ext cx="9473565" cy="45231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纯黑平面，三块组合产品，下置端口/按键，主屏前置喇叭，可选内置摄像头方案；中间一体机采用上下边两条红外触控操作，一体机与左右副板纯平面无缝拼接，主屏和副板可直接用无尘粉笔流畅书写；严谨设计多重检测，确保了整个产品的质感和品质,外观时尚与现代化教学场景触为一体。</a:t>
            </a:r>
            <a:endParaRPr lang="zh-CN" altLang="en-US" sz="24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黑板</a:t>
            </a:r>
            <a:r>
              <a:rPr lang="en-US" altLang="zh-CN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长宽厚</a:t>
            </a:r>
            <a:r>
              <a:rPr lang="en-US" altLang="zh-CN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尺寸：</a:t>
            </a:r>
            <a:r>
              <a:rPr lang="en-US" altLang="zh-CN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4210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1210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128mm,符合国家标准黑板尺寸,满足所有学校对产品的需求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产品应用终端主要针对教育机构，学校，培训机构。</a:t>
            </a:r>
            <a:endParaRPr lang="zh-CN" altLang="en-US" sz="24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799400" y="260350"/>
            <a:ext cx="2621280" cy="82994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sz="4800" b="1" kern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 flipV="1">
            <a:off x="2534285" y="1108710"/>
            <a:ext cx="7667625" cy="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35770" y="1488440"/>
            <a:ext cx="1097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功能</a:t>
            </a:r>
            <a:endParaRPr lang="zh-CN" altLang="en-US" sz="3600"/>
          </a:p>
        </p:txBody>
      </p:sp>
      <p:sp>
        <p:nvSpPr>
          <p:cNvPr id="14" name="文本框 13"/>
          <p:cNvSpPr txBox="1"/>
          <p:nvPr/>
        </p:nvSpPr>
        <p:spPr>
          <a:xfrm>
            <a:off x="2495550" y="1487805"/>
            <a:ext cx="1097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工艺</a:t>
            </a:r>
            <a:endParaRPr lang="zh-CN" altLang="en-US" sz="3600"/>
          </a:p>
        </p:txBody>
      </p:sp>
      <p:sp>
        <p:nvSpPr>
          <p:cNvPr id="15" name="文本框 14"/>
          <p:cNvSpPr txBox="1"/>
          <p:nvPr/>
        </p:nvSpPr>
        <p:spPr>
          <a:xfrm>
            <a:off x="4871720" y="1556385"/>
            <a:ext cx="1097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制造</a:t>
            </a:r>
            <a:endParaRPr lang="zh-CN" altLang="en-US" sz="3600"/>
          </a:p>
        </p:txBody>
      </p:sp>
      <p:sp>
        <p:nvSpPr>
          <p:cNvPr id="17" name="文本框 16"/>
          <p:cNvSpPr txBox="1"/>
          <p:nvPr/>
        </p:nvSpPr>
        <p:spPr>
          <a:xfrm>
            <a:off x="7247890" y="1487805"/>
            <a:ext cx="1097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维护</a:t>
            </a:r>
            <a:endParaRPr lang="zh-CN" altLang="en-US" sz="3600"/>
          </a:p>
        </p:txBody>
      </p:sp>
      <p:sp>
        <p:nvSpPr>
          <p:cNvPr id="19" name="文本框 18"/>
          <p:cNvSpPr txBox="1"/>
          <p:nvPr/>
        </p:nvSpPr>
        <p:spPr>
          <a:xfrm>
            <a:off x="2283460" y="3263900"/>
            <a:ext cx="13589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</a:rPr>
              <a:t>左右副板与中间一体机纯平面无缝拼接，四角接圆弧过度安全设计</a:t>
            </a:r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36105" y="3285490"/>
            <a:ext cx="17214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OPS </a:t>
            </a:r>
            <a:r>
              <a:rPr lang="zh-CN" altLang="en-US">
                <a:sym typeface="+mn-ea"/>
              </a:rPr>
              <a:t>维护拆卸简略，拉开上下锁扣</a:t>
            </a:r>
            <a:r>
              <a:rPr lang="zh-CN" altLang="en-US"/>
              <a:t>副板</a:t>
            </a:r>
            <a:r>
              <a:rPr lang="zh-CN" altLang="en-US">
                <a:sym typeface="+mn-ea"/>
              </a:rPr>
              <a:t>靠边移动</a:t>
            </a:r>
            <a:r>
              <a:rPr lang="zh-CN" altLang="en-US"/>
              <a:t>即可</a:t>
            </a:r>
            <a:r>
              <a:rPr lang="zh-CN" altLang="en-US"/>
              <a:t>操作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903970" y="3284855"/>
            <a:ext cx="2383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满足招投标需求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具备前置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路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USB3.0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前置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个物理按键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48860" y="3285490"/>
            <a:ext cx="1296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ym typeface="+mn-ea"/>
              </a:rPr>
              <a:t>结构设计简单，生产易装配简单高效</a:t>
            </a:r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2423160" y="3284855"/>
            <a:ext cx="8496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燕尾形箭头 8"/>
          <p:cNvSpPr/>
          <p:nvPr/>
        </p:nvSpPr>
        <p:spPr>
          <a:xfrm rot="5400000">
            <a:off x="2639060" y="2277110"/>
            <a:ext cx="648335" cy="7918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燕尾形箭头 9"/>
          <p:cNvSpPr/>
          <p:nvPr/>
        </p:nvSpPr>
        <p:spPr>
          <a:xfrm rot="5400000">
            <a:off x="5087620" y="2313305"/>
            <a:ext cx="648335" cy="7918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燕尾形箭头 12"/>
          <p:cNvSpPr/>
          <p:nvPr/>
        </p:nvSpPr>
        <p:spPr>
          <a:xfrm rot="5400000">
            <a:off x="7463790" y="2277110"/>
            <a:ext cx="648335" cy="7918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燕尾形箭头 19"/>
          <p:cNvSpPr/>
          <p:nvPr/>
        </p:nvSpPr>
        <p:spPr>
          <a:xfrm rot="5400000">
            <a:off x="9560560" y="2204720"/>
            <a:ext cx="648335" cy="7918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5730" y="2183130"/>
            <a:ext cx="4951095" cy="413639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932626" y="68768"/>
            <a:ext cx="2621280" cy="8299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细节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55640" y="95408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991360" y="1123950"/>
            <a:ext cx="9966325" cy="6680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altLang="zh-CN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、左右副板装配底部采用定位栓对接设计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，安装牢靠拆卸简单便捷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5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5"/>
          <p:cNvSpPr/>
          <p:nvPr/>
        </p:nvSpPr>
        <p:spPr>
          <a:xfrm rot="16200000">
            <a:off x="4517390" y="-291465"/>
            <a:ext cx="4477385" cy="9095740"/>
          </a:xfrm>
          <a:prstGeom prst="flowChartDocument">
            <a:avLst/>
          </a:pr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形标注 9"/>
          <p:cNvSpPr/>
          <p:nvPr/>
        </p:nvSpPr>
        <p:spPr>
          <a:xfrm>
            <a:off x="7464425" y="4004945"/>
            <a:ext cx="1087120" cy="788035"/>
          </a:xfrm>
          <a:prstGeom prst="wedgeEllipseCallout">
            <a:avLst>
              <a:gd name="adj1" fmla="val -63142"/>
              <a:gd name="adj2" fmla="val 74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定位孔</a:t>
            </a:r>
            <a:endParaRPr lang="zh-CN" altLang="en-US"/>
          </a:p>
        </p:txBody>
      </p:sp>
      <p:sp>
        <p:nvSpPr>
          <p:cNvPr id="11" name="椭圆形标注 10"/>
          <p:cNvSpPr/>
          <p:nvPr/>
        </p:nvSpPr>
        <p:spPr>
          <a:xfrm>
            <a:off x="5160010" y="4509135"/>
            <a:ext cx="976630" cy="760095"/>
          </a:xfrm>
          <a:prstGeom prst="wedgeEllipseCallout">
            <a:avLst>
              <a:gd name="adj1" fmla="val 114304"/>
              <a:gd name="adj2" fmla="val 21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定位栓</a:t>
            </a: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9552305" y="5300980"/>
            <a:ext cx="864235" cy="43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</a:rPr>
              <a:t>底部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932626" y="68768"/>
            <a:ext cx="2621280" cy="8299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细节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55640" y="95408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178685" y="1348105"/>
            <a:ext cx="9269730" cy="6680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altLang="zh-CN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左右副板装配平整度控制采用卡槽对接设计，装配简略方便。</a:t>
            </a:r>
            <a:endParaRPr lang="zh-CN" altLang="en-US" sz="25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5"/>
          <p:cNvSpPr/>
          <p:nvPr/>
        </p:nvSpPr>
        <p:spPr>
          <a:xfrm rot="16200000">
            <a:off x="4415790" y="-291465"/>
            <a:ext cx="4514215" cy="8987155"/>
          </a:xfrm>
          <a:prstGeom prst="flowChartDocument">
            <a:avLst/>
          </a:pr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06345" y="2132965"/>
            <a:ext cx="6842125" cy="3889375"/>
          </a:xfrm>
          <a:prstGeom prst="rect">
            <a:avLst/>
          </a:prstGeom>
        </p:spPr>
      </p:pic>
      <p:sp>
        <p:nvSpPr>
          <p:cNvPr id="4" name="燕尾形箭头 3"/>
          <p:cNvSpPr/>
          <p:nvPr/>
        </p:nvSpPr>
        <p:spPr>
          <a:xfrm rot="20100000">
            <a:off x="5417820" y="5234940"/>
            <a:ext cx="575945" cy="288290"/>
          </a:xfrm>
          <a:prstGeom prst="notched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形标注 4"/>
          <p:cNvSpPr/>
          <p:nvPr/>
        </p:nvSpPr>
        <p:spPr>
          <a:xfrm>
            <a:off x="6261735" y="4046855"/>
            <a:ext cx="1087120" cy="788035"/>
          </a:xfrm>
          <a:prstGeom prst="wedgeEllipseCallout">
            <a:avLst>
              <a:gd name="adj1" fmla="val -52570"/>
              <a:gd name="adj2" fmla="val 74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定位卡槽</a:t>
            </a:r>
            <a:endParaRPr lang="zh-CN" altLang="en-US"/>
          </a:p>
        </p:txBody>
      </p:sp>
      <p:sp>
        <p:nvSpPr>
          <p:cNvPr id="7" name="椭圆形标注 6"/>
          <p:cNvSpPr/>
          <p:nvPr/>
        </p:nvSpPr>
        <p:spPr>
          <a:xfrm>
            <a:off x="3687445" y="4798695"/>
            <a:ext cx="976630" cy="760095"/>
          </a:xfrm>
          <a:prstGeom prst="wedgeEllipseCallout">
            <a:avLst>
              <a:gd name="adj1" fmla="val 114314"/>
              <a:gd name="adj2" fmla="val 26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定位凸边</a:t>
            </a: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9696450" y="5300980"/>
            <a:ext cx="866140" cy="6216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</a:rPr>
              <a:t>顶部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932626" y="68768"/>
            <a:ext cx="2621280" cy="8299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细节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55640" y="95408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23455" y="1268413"/>
            <a:ext cx="3845422" cy="2399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altLang="zh-CN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、左右副板拼接后采用挂钩加固紧扣连接；顶部额外配有固定片，用户根据需求场景选装。</a:t>
            </a:r>
            <a:endParaRPr lang="zh-CN" altLang="en-US" sz="25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8210" y="1341120"/>
            <a:ext cx="6810375" cy="4676775"/>
          </a:xfrm>
          <a:prstGeom prst="rect">
            <a:avLst/>
          </a:prstGeom>
        </p:spPr>
      </p:pic>
      <p:sp>
        <p:nvSpPr>
          <p:cNvPr id="3" name="上弧形箭头 2"/>
          <p:cNvSpPr/>
          <p:nvPr/>
        </p:nvSpPr>
        <p:spPr>
          <a:xfrm rot="10380000">
            <a:off x="7491730" y="3916045"/>
            <a:ext cx="935990" cy="5035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箭头 3"/>
          <p:cNvSpPr/>
          <p:nvPr/>
        </p:nvSpPr>
        <p:spPr>
          <a:xfrm rot="5400000">
            <a:off x="6318250" y="1899920"/>
            <a:ext cx="720090" cy="3600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375910" y="1412875"/>
            <a:ext cx="1166495" cy="618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固定片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2abd622def051ae30819cbe39f7bb21\insertfi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932626" y="68768"/>
            <a:ext cx="2621280" cy="8299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细节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55640" y="95408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23455" y="1268413"/>
            <a:ext cx="3845422" cy="2399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altLang="zh-CN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、主屏、左右副板挂钩可自由调节整机的平衡度，减少安装挂板不平行而导致机器不平整的难题。</a:t>
            </a:r>
            <a:endParaRPr lang="zh-CN" altLang="en-US" sz="25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65" y="1557020"/>
            <a:ext cx="6220460" cy="4900930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5521325" y="1988820"/>
            <a:ext cx="1169035" cy="906145"/>
          </a:xfrm>
          <a:prstGeom prst="wedgeRoundRectCallout">
            <a:avLst>
              <a:gd name="adj1" fmla="val 120613"/>
              <a:gd name="adj2" fmla="val 727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螺丝可调节平衡度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0"/>
                <a:lumOff val="100000"/>
                <a:alpha val="100000"/>
              </a:schemeClr>
            </a:gs>
            <a:gs pos="72000">
              <a:schemeClr val="bg2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932626" y="68768"/>
            <a:ext cx="2621280" cy="8299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制造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55640" y="95408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919605" y="1125220"/>
            <a:ext cx="9224645" cy="12452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altLang="zh-CN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、结构设计简单，主屏、左</a:t>
            </a:r>
            <a:r>
              <a:rPr lang="en-US" altLang="zh-CN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右副板单独组装半成品，拼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装模式；生产装配简单高效。</a:t>
            </a:r>
            <a:endParaRPr lang="zh-CN" altLang="en-US" sz="25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824865" y="2495550"/>
          <a:ext cx="10915015" cy="3390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9248140" imgH="4829175" progId="Paint.Picture">
                  <p:embed/>
                </p:oleObj>
              </mc:Choice>
              <mc:Fallback>
                <p:oleObj name="" r:id="rId1" imgW="9248140" imgH="4829175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4865" y="2495550"/>
                        <a:ext cx="10915015" cy="3390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燕尾形箭头 4"/>
          <p:cNvSpPr/>
          <p:nvPr/>
        </p:nvSpPr>
        <p:spPr>
          <a:xfrm rot="21240000">
            <a:off x="3441065" y="5639435"/>
            <a:ext cx="575945" cy="216535"/>
          </a:xfrm>
          <a:prstGeom prst="notched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燕尾形箭头 5"/>
          <p:cNvSpPr/>
          <p:nvPr/>
        </p:nvSpPr>
        <p:spPr>
          <a:xfrm rot="10620000">
            <a:off x="8693150" y="5316220"/>
            <a:ext cx="575945" cy="216535"/>
          </a:xfrm>
          <a:prstGeom prst="notched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7710" y="2636520"/>
            <a:ext cx="5151755" cy="371030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932626" y="68768"/>
            <a:ext cx="2621280" cy="8299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生产制造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55640" y="95408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457450" y="1156335"/>
            <a:ext cx="7277100" cy="1222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>
                <a:tab pos="228600" algn="l"/>
              </a:tabLst>
              <a:defRPr/>
            </a:pPr>
            <a:r>
              <a:rPr lang="en-US" altLang="zh-CN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5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、电源、主板兼容广，可直接锁背上，降本高效；</a:t>
            </a:r>
            <a:endParaRPr lang="en-US" altLang="zh-CN" sz="25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>
                <a:tab pos="228600" algn="l"/>
              </a:tabLst>
              <a:defRPr/>
            </a:pP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结构设计</a:t>
            </a:r>
            <a:r>
              <a:rPr lang="zh-CN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适配</a:t>
            </a:r>
            <a:r>
              <a:rPr lang="en-US" altLang="zh-CN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15W</a:t>
            </a:r>
            <a:r>
              <a:rPr lang="zh-CN" altLang="en-US" sz="2400" b="1" kern="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音响喇叭。</a:t>
            </a:r>
            <a:endParaRPr lang="zh-CN" altLang="en-US" sz="2400" b="1" kern="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25"/>
          <p:cNvSpPr/>
          <p:nvPr/>
        </p:nvSpPr>
        <p:spPr>
          <a:xfrm rot="10800000">
            <a:off x="4409440" y="2496185"/>
            <a:ext cx="7480935" cy="3980815"/>
          </a:xfrm>
          <a:prstGeom prst="flowChartOnlineStorage">
            <a:avLst/>
          </a:pr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3717290"/>
            <a:ext cx="3324225" cy="1666875"/>
          </a:xfrm>
          <a:prstGeom prst="rect">
            <a:avLst/>
          </a:prstGeom>
        </p:spPr>
      </p:pic>
      <p:sp>
        <p:nvSpPr>
          <p:cNvPr id="7" name="任意多边形 25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3791585" y="4004945"/>
            <a:ext cx="1224915" cy="1268095"/>
          </a:xfrm>
          <a:prstGeom prst="actionButtonSound">
            <a:avLst/>
          </a:pr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6990,&quot;width&quot;:9780}"/>
</p:tagLst>
</file>

<file path=ppt/theme/theme1.xml><?xml version="1.0" encoding="utf-8"?>
<a:theme xmlns:a="http://schemas.openxmlformats.org/drawingml/2006/main" name="蓝色镶边设计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办公室主题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业务项目计划演示文稿（宽屏）</Template>
  <TotalTime>0</TotalTime>
  <Words>828</Words>
  <Application>WPS 演示</Application>
  <PresentationFormat>宽屏</PresentationFormat>
  <Paragraphs>92</Paragraphs>
  <Slides>15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汉仪青云简</vt:lpstr>
      <vt:lpstr>Corbel</vt:lpstr>
      <vt:lpstr>Arial Unicode MS</vt:lpstr>
      <vt:lpstr>华文楷体</vt:lpstr>
      <vt:lpstr>蓝色镶边设计 16x9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guo junqiang</dc:creator>
  <cp:lastModifiedBy>WPS_1642078781</cp:lastModifiedBy>
  <cp:revision>115</cp:revision>
  <dcterms:created xsi:type="dcterms:W3CDTF">2021-01-21T10:10:00Z</dcterms:created>
  <dcterms:modified xsi:type="dcterms:W3CDTF">2022-04-25T07:33:47Z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1B6A13A142134E10A30F3923E5539B59</vt:lpwstr>
  </property>
  <property fmtid="{D5CDD505-2E9C-101B-9397-08002B2CF9AE}" pid="3" name="KSOProductBuildVer">
    <vt:lpwstr>2052-11.1.0.11405</vt:lpwstr>
  </property>
  <property fmtid="{D5CDD505-2E9C-101B-9397-08002B2CF9AE}" pid="4" name="KSOSaveFontToCloudKey">
    <vt:lpwstr>434456391_btnclosed</vt:lpwstr>
  </property>
</Properties>
</file>